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db.org//news/covid-19-economic-impact-could-reach-8-8-trillion-globally-new-adb-report" TargetMode="External"/><Relationship Id="rId3" Type="http://schemas.openxmlformats.org/officeDocument/2006/relationships/hyperlink" Target="https://www.worldometers.info/coronaviru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894780f69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894780f69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94780f698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94780f698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94780f698_1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94780f698_1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94780f698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94780f698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4780f698_1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94780f698_1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94780f698_1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94780f698_1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94780f698_1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94780f698_1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94780f698_1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94780f698_1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94780f698_18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94780f698_18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780f698_18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780f698_18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94780f698_1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94780f698_1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94780f698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894780f69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94780f698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894780f698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*Asian Development Bank   (Economical impact)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https://www.adb.org//news/covid-19-economic-impact-could-reach-8-8-trillion-globally-new-adb-report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Total cases, recovered, deaths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https://www.worldometers.info/coronavirus/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94780f69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94780f69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94780f698_1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94780f698_1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94780f698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94780f698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94780f698_1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94780f698_1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4780f698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4780f698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4825" y="-93962"/>
            <a:ext cx="9548826" cy="53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39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1"/>
          <p:cNvPicPr preferRelativeResize="0"/>
          <p:nvPr/>
        </p:nvPicPr>
        <p:blipFill rotWithShape="1">
          <a:blip r:embed="rId3">
            <a:alphaModFix/>
          </a:blip>
          <a:srcRect b="39298" l="0" r="0" t="0"/>
          <a:stretch/>
        </p:blipFill>
        <p:spPr>
          <a:xfrm>
            <a:off x="-2134650" y="1799125"/>
            <a:ext cx="7346852" cy="33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-68650" y="-13725"/>
            <a:ext cx="9212700" cy="5217300"/>
          </a:xfrm>
          <a:prstGeom prst="rect">
            <a:avLst/>
          </a:prstGeom>
          <a:solidFill>
            <a:srgbClr val="2727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8250" y="-19050"/>
            <a:ext cx="9246369" cy="51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725" y="0"/>
            <a:ext cx="9364075" cy="52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290649" cy="518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5.jpg"/><Relationship Id="rId8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ell.com/cell/fulltext/S0092-8674(20)30610-3" TargetMode="External"/><Relationship Id="rId4" Type="http://schemas.openxmlformats.org/officeDocument/2006/relationships/hyperlink" Target="https://jamanetwork.com/journals/jama/fullarticle/2766097" TargetMode="External"/><Relationship Id="rId5" Type="http://schemas.openxmlformats.org/officeDocument/2006/relationships/hyperlink" Target="https://science.sciencemag.org/content/early/2020/05/19/science.abc4776" TargetMode="External"/><Relationship Id="rId6" Type="http://schemas.openxmlformats.org/officeDocument/2006/relationships/hyperlink" Target="https://www.nature.com/articles/s41591-020-0895-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hyperlink" Target="https://twitter.com/freddytn/status/1274803544932192261?s=20" TargetMode="External"/><Relationship Id="rId6" Type="http://schemas.openxmlformats.org/officeDocument/2006/relationships/hyperlink" Target="https://twitter.com/MITvsCOVID19/status/1271515888492183552?s=20" TargetMode="External"/><Relationship Id="rId7" Type="http://schemas.openxmlformats.org/officeDocument/2006/relationships/hyperlink" Target="https://covid19challenge.mit.edu/latam-vs-covid19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https://covid19challenge.mit.edu/latam-vs-covid19/" TargetMode="External"/><Relationship Id="rId5" Type="http://schemas.openxmlformats.org/officeDocument/2006/relationships/hyperlink" Target="https://airtable.com/shrK9N4AslgnncNWO/tblIzOUqXVUKTHyXw" TargetMode="External"/><Relationship Id="rId6" Type="http://schemas.openxmlformats.org/officeDocument/2006/relationships/hyperlink" Target="https://docs.google.com/presentation/d/e/2PACX-1vRK57vIMCnPgSD9RA4RZu3BNydi2mBymOiNJgyk7quwjnqOjmBGSbAr65CoPlKe_oDY4n18lTKfND65/pub?start=false&amp;loop=false&amp;delayms=3000&amp;slide=id.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3">
            <a:alphaModFix/>
          </a:blip>
          <a:srcRect b="0" l="6742" r="0" t="0"/>
          <a:stretch/>
        </p:blipFill>
        <p:spPr>
          <a:xfrm>
            <a:off x="438270" y="560388"/>
            <a:ext cx="2574956" cy="18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4">
            <a:alphaModFix/>
          </a:blip>
          <a:srcRect b="0" l="0" r="6742" t="0"/>
          <a:stretch/>
        </p:blipFill>
        <p:spPr>
          <a:xfrm>
            <a:off x="6130774" y="2738688"/>
            <a:ext cx="2574949" cy="184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3"/>
          <p:cNvPicPr preferRelativeResize="0"/>
          <p:nvPr/>
        </p:nvPicPr>
        <p:blipFill rotWithShape="1">
          <a:blip r:embed="rId5">
            <a:alphaModFix/>
          </a:blip>
          <a:srcRect b="0" l="0" r="6742" t="0"/>
          <a:stretch/>
        </p:blipFill>
        <p:spPr>
          <a:xfrm>
            <a:off x="6130825" y="560401"/>
            <a:ext cx="2574949" cy="184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3"/>
          <p:cNvPicPr preferRelativeResize="0"/>
          <p:nvPr/>
        </p:nvPicPr>
        <p:blipFill rotWithShape="1">
          <a:blip r:embed="rId6">
            <a:alphaModFix/>
          </a:blip>
          <a:srcRect b="9105" l="3949" r="29450" t="19481"/>
          <a:stretch/>
        </p:blipFill>
        <p:spPr>
          <a:xfrm>
            <a:off x="438238" y="2738675"/>
            <a:ext cx="2575025" cy="18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3"/>
          <p:cNvPicPr preferRelativeResize="0"/>
          <p:nvPr/>
        </p:nvPicPr>
        <p:blipFill rotWithShape="1">
          <a:blip r:embed="rId7">
            <a:alphaModFix/>
          </a:blip>
          <a:srcRect b="22377" l="36391" r="19737" t="30481"/>
          <a:stretch/>
        </p:blipFill>
        <p:spPr>
          <a:xfrm>
            <a:off x="3284514" y="560375"/>
            <a:ext cx="2575022" cy="184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3"/>
          <p:cNvPicPr preferRelativeResize="0"/>
          <p:nvPr/>
        </p:nvPicPr>
        <p:blipFill rotWithShape="1">
          <a:blip r:embed="rId8">
            <a:alphaModFix/>
          </a:blip>
          <a:srcRect b="0" l="0" r="6742" t="0"/>
          <a:stretch/>
        </p:blipFill>
        <p:spPr>
          <a:xfrm>
            <a:off x="3284550" y="2738700"/>
            <a:ext cx="2574924" cy="18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088" y="0"/>
            <a:ext cx="342934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5937" y="0"/>
            <a:ext cx="342934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588" y="0"/>
            <a:ext cx="342934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638" y="1367688"/>
            <a:ext cx="5086726" cy="27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>
            <a:off x="3222313" y="4080625"/>
            <a:ext cx="2699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latcovmmunity.com</a:t>
            </a:r>
            <a:endParaRPr i="1"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640400" y="2094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References 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617850" y="1178600"/>
            <a:ext cx="79083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Grifoni, A., Weiskopf, D., Ramírez, S., Mateus, J., Rydyznski, C., Rawlings, S., Sutherland, A., Premkumar, L., Jadi, R., </a:t>
            </a:r>
            <a:endParaRPr sz="9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Marrama, D., de Silva, A., Frazier, A., Carlin, A., Greenbaum, J., Peters, B., Krammer, F., Smith, D., Crotty, S., Sette, A. (2020), </a:t>
            </a:r>
            <a:r>
              <a:rPr i="1" lang="es-419" sz="900">
                <a:solidFill>
                  <a:srgbClr val="000000"/>
                </a:solidFill>
              </a:rPr>
              <a:t>Targets of T Cell Responses to SARS-CoV-2 Coronavirus in Humans with COVID-19 Disease and Unexposed Individuals, </a:t>
            </a:r>
            <a:r>
              <a:rPr lang="es-419" sz="900">
                <a:solidFill>
                  <a:srgbClr val="000000"/>
                </a:solidFill>
              </a:rPr>
              <a:t>Cell [online]. Available from: </a:t>
            </a:r>
            <a:r>
              <a:rPr lang="es-419" sz="900" u="sng">
                <a:solidFill>
                  <a:srgbClr val="000000"/>
                </a:solidFill>
                <a:hlinkClick r:id="rId3"/>
              </a:rPr>
              <a:t>https://www.cell.com/cell/fulltext/S0092-8674(20)30610-3</a:t>
            </a:r>
            <a:r>
              <a:rPr lang="es-419" sz="900">
                <a:solidFill>
                  <a:srgbClr val="000000"/>
                </a:solidFill>
              </a:rPr>
              <a:t> [Accessed 20 June 2020]. </a:t>
            </a:r>
            <a:endParaRPr sz="9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Kirkcaldy, R., King, B., Brooks, J. (2020), </a:t>
            </a:r>
            <a:r>
              <a:rPr i="1" lang="es-419" sz="900">
                <a:solidFill>
                  <a:srgbClr val="000000"/>
                </a:solidFill>
              </a:rPr>
              <a:t>COVID-19 and Postinfection Immunity, </a:t>
            </a:r>
            <a:r>
              <a:rPr lang="es-419" sz="900">
                <a:solidFill>
                  <a:srgbClr val="000000"/>
                </a:solidFill>
              </a:rPr>
              <a:t>Jama Network [online]. Available from: </a:t>
            </a:r>
            <a:endParaRPr sz="9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 u="sng">
                <a:solidFill>
                  <a:srgbClr val="000000"/>
                </a:solidFill>
                <a:hlinkClick r:id="rId4"/>
              </a:rPr>
              <a:t>https://jamanetwork.com/journals/jama/fullarticle/2766097</a:t>
            </a:r>
            <a:r>
              <a:rPr lang="es-419" sz="900">
                <a:solidFill>
                  <a:srgbClr val="000000"/>
                </a:solidFill>
              </a:rPr>
              <a:t> [Accessed 20 June 2020]. </a:t>
            </a:r>
            <a:endParaRPr sz="9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Chandrashekar, A., Liu, J., Martinot, A., McMahan, K., Mercado, N. (2020), </a:t>
            </a:r>
            <a:r>
              <a:rPr i="1" lang="es-419" sz="900">
                <a:solidFill>
                  <a:srgbClr val="000000"/>
                </a:solidFill>
              </a:rPr>
              <a:t>SARS-CoV-2 infection protects against rechallenge in rhesus </a:t>
            </a:r>
            <a:endParaRPr i="1" sz="9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900">
                <a:solidFill>
                  <a:srgbClr val="000000"/>
                </a:solidFill>
              </a:rPr>
              <a:t>macaques, </a:t>
            </a:r>
            <a:r>
              <a:rPr lang="es-419" sz="900">
                <a:solidFill>
                  <a:srgbClr val="000000"/>
                </a:solidFill>
              </a:rPr>
              <a:t>American Association For The Advancement Of Science [online]. Available from: </a:t>
            </a:r>
            <a:r>
              <a:rPr lang="es-419" sz="900" u="sng">
                <a:solidFill>
                  <a:srgbClr val="000000"/>
                </a:solidFill>
                <a:hlinkClick r:id="rId5"/>
              </a:rPr>
              <a:t>https://science.sciencemag.org/content/early/2020/05/19/science.abc4776</a:t>
            </a:r>
            <a:r>
              <a:rPr lang="es-419" sz="900">
                <a:solidFill>
                  <a:srgbClr val="000000"/>
                </a:solidFill>
              </a:rPr>
              <a:t> [Accessed 20 June 2020]. </a:t>
            </a:r>
            <a:endParaRPr sz="9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Weitz, J., Beckett, S., Coenen, A., Demory, D., Mirazo, M., Dushoff, J., Leung, C., Li, G., Măgălie, A., Park, S., González, R., Shivam, S., Zhao, C. </a:t>
            </a:r>
            <a:endParaRPr sz="9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(2020), </a:t>
            </a:r>
            <a:r>
              <a:rPr i="1" lang="es-419" sz="900">
                <a:solidFill>
                  <a:srgbClr val="000000"/>
                </a:solidFill>
              </a:rPr>
              <a:t>Modeling shield immunity to reduce COVID-19 epidemic spread, </a:t>
            </a:r>
            <a:r>
              <a:rPr lang="es-419" sz="900">
                <a:solidFill>
                  <a:srgbClr val="000000"/>
                </a:solidFill>
              </a:rPr>
              <a:t>Nature Medicine [online]. Available from: </a:t>
            </a:r>
            <a:r>
              <a:rPr lang="es-419" sz="900" u="sng">
                <a:solidFill>
                  <a:srgbClr val="000000"/>
                </a:solidFill>
                <a:hlinkClick r:id="rId6"/>
              </a:rPr>
              <a:t>https://www.nature.com/articles/s41591-020-0895-3</a:t>
            </a:r>
            <a:r>
              <a:rPr lang="es-419" sz="900">
                <a:solidFill>
                  <a:srgbClr val="000000"/>
                </a:solidFill>
              </a:rPr>
              <a:t> [Accessed 20 June 2020]. </a:t>
            </a:r>
            <a:endParaRPr sz="9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426925" y="1494100"/>
            <a:ext cx="83343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Track A. Identifying the Covid-19 Immune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Problem:</a:t>
            </a:r>
            <a:r>
              <a:rPr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Theres is no current effective protocol tu access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Solution: </a:t>
            </a:r>
            <a:r>
              <a:rPr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develop a clinical protocol that recruits and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assesses immunity in recover COVID-19 patients</a:t>
            </a:r>
            <a:r>
              <a:rPr lang="es-419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426925" y="996000"/>
            <a:ext cx="5255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Roboto"/>
                <a:ea typeface="Roboto"/>
                <a:cs typeface="Roboto"/>
                <a:sym typeface="Roboto"/>
              </a:rPr>
              <a:t>Winners of MIT COVID-19 challenge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Roboto"/>
                <a:ea typeface="Roboto"/>
                <a:cs typeface="Roboto"/>
                <a:sym typeface="Roboto"/>
              </a:rPr>
              <a:t>Latin America vs. COVID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925" y="213450"/>
            <a:ext cx="3232500" cy="32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25" y="208400"/>
            <a:ext cx="1702475" cy="10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/>
        </p:nvSpPr>
        <p:spPr>
          <a:xfrm>
            <a:off x="426925" y="3283050"/>
            <a:ext cx="5255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Roboto"/>
                <a:ea typeface="Roboto"/>
                <a:cs typeface="Roboto"/>
                <a:sym typeface="Roboto"/>
              </a:rPr>
              <a:t>Participants: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426925" y="3526950"/>
            <a:ext cx="73596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Ariadna Gutiérrez de la Riva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Carlos Alberto Rodríguez Zerón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Dara Rubio Covarrubias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Humberto Alejandro Miranda Franco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Juan Manuel Ahumada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Tanya Sandeep Gupta 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5012325" y="4259075"/>
            <a:ext cx="3638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 u="sng">
                <a:solidFill>
                  <a:srgbClr val="D9D9D9"/>
                </a:solidFill>
                <a:highlight>
                  <a:srgbClr val="FFFFFF"/>
                </a:highlight>
                <a:hlinkClick r:id="rId5"/>
              </a:rPr>
              <a:t>https://twitter.com/freddytn/status/1274803544932192261?s=20</a:t>
            </a:r>
            <a:endParaRPr sz="850">
              <a:solidFill>
                <a:srgbClr val="D9D9D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 u="sng">
                <a:solidFill>
                  <a:srgbClr val="D9D9D9"/>
                </a:solidFill>
                <a:highlight>
                  <a:srgbClr val="FFFFFF"/>
                </a:highlight>
                <a:hlinkClick r:id="rId6"/>
              </a:rPr>
              <a:t>https://twitter.com/MITvsCOVID19/status/1271515888492183552?s=20</a:t>
            </a:r>
            <a:endParaRPr sz="850">
              <a:solidFill>
                <a:srgbClr val="D9D9D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 u="sng">
                <a:solidFill>
                  <a:srgbClr val="D9D9D9"/>
                </a:solidFill>
                <a:hlinkClick r:id="rId7"/>
              </a:rPr>
              <a:t>https://covid19challenge.mit.edu/latam-vs-covid19/</a:t>
            </a:r>
            <a:r>
              <a:rPr lang="es-419" sz="900">
                <a:solidFill>
                  <a:srgbClr val="D9D9D9"/>
                </a:solidFill>
              </a:rPr>
              <a:t> </a:t>
            </a:r>
            <a:endParaRPr sz="850">
              <a:solidFill>
                <a:srgbClr val="D9D9D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6915" l="0" r="2666" t="2570"/>
          <a:stretch/>
        </p:blipFill>
        <p:spPr>
          <a:xfrm>
            <a:off x="566988" y="243963"/>
            <a:ext cx="8010022" cy="465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51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425" y="960550"/>
            <a:ext cx="3222375" cy="32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1"/>
          <p:cNvSpPr txBox="1"/>
          <p:nvPr/>
        </p:nvSpPr>
        <p:spPr>
          <a:xfrm>
            <a:off x="262038" y="4320150"/>
            <a:ext cx="8619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 u="sng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https://covid19challenge.mit.edu/latam-vs-covid19/</a:t>
            </a:r>
            <a:endParaRPr sz="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 u="sng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https://airtable.com/shrK9N4AslgnncNWO/tblIzOUqXVUKTHyXw</a:t>
            </a:r>
            <a:endParaRPr sz="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 u="sng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https://docs.google.com/presentation/d/e/2PACX-1vRK57vIMCnPgSD9RA4RZu3BNydi2mBymOiNJgyk7quwjnqOjmBGSbAr65CoPlKe_oDY4n18lTKfND65/pub?start=false&amp;loop=false&amp;delayms=3000&amp;slide=id.p</a:t>
            </a:r>
            <a:endParaRPr sz="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/>
        </p:nvSpPr>
        <p:spPr>
          <a:xfrm>
            <a:off x="-975875" y="5143500"/>
            <a:ext cx="2307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-viral load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-antiboides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Flow Cytometry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13" y="665738"/>
            <a:ext cx="6831585" cy="381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/>
        </p:nvSpPr>
        <p:spPr>
          <a:xfrm>
            <a:off x="91400" y="4538725"/>
            <a:ext cx="7331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FFFFFF"/>
                </a:solidFill>
              </a:rPr>
              <a:t>* WorldoMeters</a:t>
            </a:r>
            <a:endParaRPr i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000">
                <a:solidFill>
                  <a:srgbClr val="FFFFFF"/>
                </a:solidFill>
              </a:rPr>
              <a:t>** Asian Development Bank</a:t>
            </a:r>
            <a:endParaRPr i="1" sz="1000">
              <a:solidFill>
                <a:srgbClr val="FFFFFF"/>
              </a:solidFill>
            </a:endParaRPr>
          </a:p>
        </p:txBody>
      </p:sp>
      <p:sp>
        <p:nvSpPr>
          <p:cNvPr id="50" name="Google Shape;50;p15"/>
          <p:cNvSpPr txBox="1"/>
          <p:nvPr/>
        </p:nvSpPr>
        <p:spPr>
          <a:xfrm>
            <a:off x="2698025" y="718025"/>
            <a:ext cx="613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*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" name="Google Shape;51;p15"/>
          <p:cNvSpPr txBox="1"/>
          <p:nvPr/>
        </p:nvSpPr>
        <p:spPr>
          <a:xfrm>
            <a:off x="3731750" y="1912675"/>
            <a:ext cx="613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*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15"/>
          <p:cNvSpPr txBox="1"/>
          <p:nvPr/>
        </p:nvSpPr>
        <p:spPr>
          <a:xfrm>
            <a:off x="8144200" y="794225"/>
            <a:ext cx="613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*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" name="Google Shape;53;p15"/>
          <p:cNvSpPr txBox="1"/>
          <p:nvPr/>
        </p:nvSpPr>
        <p:spPr>
          <a:xfrm>
            <a:off x="6706075" y="2319300"/>
            <a:ext cx="613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**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6"/>
          <p:cNvPicPr preferRelativeResize="0"/>
          <p:nvPr/>
        </p:nvPicPr>
        <p:blipFill rotWithShape="1">
          <a:blip r:embed="rId3">
            <a:alphaModFix/>
          </a:blip>
          <a:srcRect b="0" l="852" r="0" t="0"/>
          <a:stretch/>
        </p:blipFill>
        <p:spPr>
          <a:xfrm>
            <a:off x="3285025" y="1673875"/>
            <a:ext cx="5303101" cy="30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6"/>
          <p:cNvSpPr txBox="1"/>
          <p:nvPr/>
        </p:nvSpPr>
        <p:spPr>
          <a:xfrm>
            <a:off x="498075" y="1707725"/>
            <a:ext cx="2307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Roboto"/>
                <a:ea typeface="Roboto"/>
                <a:cs typeface="Roboto"/>
                <a:sym typeface="Roboto"/>
              </a:rPr>
              <a:t>“The true warrior isn’t immune to fear. She fights in spite of it”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6"/>
          <p:cNvSpPr txBox="1"/>
          <p:nvPr/>
        </p:nvSpPr>
        <p:spPr>
          <a:xfrm>
            <a:off x="1590850" y="2170325"/>
            <a:ext cx="1214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Francesa Lia Block</a:t>
            </a:r>
            <a:endParaRPr sz="900"/>
          </a:p>
        </p:txBody>
      </p:sp>
      <p:pic>
        <p:nvPicPr>
          <p:cNvPr id="61" name="Google Shape;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25" y="274250"/>
            <a:ext cx="8310150" cy="14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650" y="1212725"/>
            <a:ext cx="4419600" cy="271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